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70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721E-D247-4284-A36B-42C57213736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s://megapolis-real.by/razmestit-reklamu/" TargetMode="Externa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polis-real.by/razmestit-reklam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polis-real.by/razmestit-reklam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jpeg"/><Relationship Id="rId3" Type="http://schemas.openxmlformats.org/officeDocument/2006/relationships/image" Target="../media/image43.jpe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jpeg"/><Relationship Id="rId2" Type="http://schemas.openxmlformats.org/officeDocument/2006/relationships/image" Target="../media/image42.jpeg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jpeg"/><Relationship Id="rId32" Type="http://schemas.openxmlformats.org/officeDocument/2006/relationships/image" Target="../media/image71.jpe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jpeg"/><Relationship Id="rId36" Type="http://schemas.openxmlformats.org/officeDocument/2006/relationships/image" Target="../media/image75.jpe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31" Type="http://schemas.openxmlformats.org/officeDocument/2006/relationships/image" Target="../media/image70.jpe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jpeg"/><Relationship Id="rId27" Type="http://schemas.openxmlformats.org/officeDocument/2006/relationships/image" Target="../media/image66.png"/><Relationship Id="rId30" Type="http://schemas.openxmlformats.org/officeDocument/2006/relationships/image" Target="../media/image69.jpeg"/><Relationship Id="rId35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megapolisrealby" TargetMode="External"/><Relationship Id="rId13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hyperlink" Target="https://www.instagram.com/megapolisreal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egapolisrealby/" TargetMode="External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10" Type="http://schemas.openxmlformats.org/officeDocument/2006/relationships/hyperlink" Target="https://vk.com/megapolisrealtby" TargetMode="External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4" Type="http://schemas.openxmlformats.org/officeDocument/2006/relationships/hyperlink" Target="https://ok.ru/kommerch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megapolis-real.by/realt/torgovaya-nedvizhimost/" TargetMode="External"/><Relationship Id="rId3" Type="http://schemas.openxmlformats.org/officeDocument/2006/relationships/hyperlink" Target="https://megapolis-real.by/realt/prodazha-pokupka-gotovogo-biznesa/" TargetMode="External"/><Relationship Id="rId7" Type="http://schemas.openxmlformats.org/officeDocument/2006/relationships/hyperlink" Target="https://megapolis-real.by/realt/kottedzhi-i-doma/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megapolis-real.by/realt/skladskaya-nedvizhimost/" TargetMode="External"/><Relationship Id="rId5" Type="http://schemas.openxmlformats.org/officeDocument/2006/relationships/hyperlink" Target="https://megapolis-real.by/realt/kvartiry-i-komnaty/" TargetMode="External"/><Relationship Id="rId15" Type="http://schemas.openxmlformats.org/officeDocument/2006/relationships/hyperlink" Target="https://megapolis-real.by/predostavlenie-yuridicheskogo-adresa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megapolis-real.by/realt/ofisnaya_nedvizhimost/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Информация о посещаемости и аудитории портала</a:t>
            </a:r>
            <a:endParaRPr lang="ru-RU" sz="28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/>
          <a:srcRect t="18919" b="16215"/>
          <a:stretch>
            <a:fillRect/>
          </a:stretch>
        </p:blipFill>
        <p:spPr>
          <a:xfrm>
            <a:off x="2428860" y="857232"/>
            <a:ext cx="440530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Что Вы получаете, оплатив размещение</a:t>
            </a:r>
            <a:br>
              <a:rPr lang="ru-RU" sz="2400" b="1" dirty="0" smtClean="0">
                <a:solidFill>
                  <a:srgbClr val="FF6600"/>
                </a:solidFill>
              </a:rPr>
            </a:br>
            <a:r>
              <a:rPr lang="ru-RU" sz="2400" b="1" dirty="0" smtClean="0">
                <a:solidFill>
                  <a:srgbClr val="FF6600"/>
                </a:solidFill>
              </a:rPr>
              <a:t>на портале </a:t>
            </a:r>
            <a:r>
              <a:rPr lang="ru-RU" sz="2400" b="1" dirty="0" err="1" smtClean="0">
                <a:solidFill>
                  <a:srgbClr val="FF6600"/>
                </a:solidFill>
              </a:rPr>
              <a:t>megapolis-real.by</a:t>
            </a:r>
            <a:r>
              <a:rPr lang="ru-RU" sz="2400" b="1" dirty="0" smtClean="0">
                <a:solidFill>
                  <a:srgbClr val="FF6600"/>
                </a:solidFill>
              </a:rPr>
              <a:t>?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Объявление размещается среди оплаченных достоверных и актуальных предложений, что не дает ему быстро затеряться, как на бесплатных площадках;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Вам не придется каждый день обновлять и поднимать объявление, оно и так будет занимать высокие позиции в разделе;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Ваше объявление включается в тематические обзоры, которые мы отправляем в рассылки, публикуем на портале, на официальных страницах в социальных сетях;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Целевая аудитория, звонки от действительно заинтересованных клиентов;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Высокие позиции в поисковых системах </a:t>
            </a:r>
            <a:r>
              <a:rPr lang="ru-RU" sz="1700" dirty="0" err="1" smtClean="0"/>
              <a:t>Yandex</a:t>
            </a:r>
            <a:r>
              <a:rPr lang="ru-RU" sz="1700" dirty="0" smtClean="0"/>
              <a:t> и </a:t>
            </a:r>
            <a:r>
              <a:rPr lang="ru-RU" sz="1700" dirty="0" err="1" smtClean="0"/>
              <a:t>Google</a:t>
            </a:r>
            <a:r>
              <a:rPr lang="ru-RU" sz="1700" dirty="0" smtClean="0"/>
              <a:t>, благодаря активной контекстной рекламе и SEO;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Более 11 000 просмотров страниц сайта в день (и эта цифра постоянно растёт!)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32000" cy="432000"/>
          </a:xfrm>
          <a:prstGeom prst="rect">
            <a:avLst/>
          </a:prstGeom>
        </p:spPr>
      </p:pic>
      <p:pic>
        <p:nvPicPr>
          <p:cNvPr id="6" name="Рисунок 5" descr="refre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571744"/>
            <a:ext cx="396000" cy="396000"/>
          </a:xfrm>
          <a:prstGeom prst="rect">
            <a:avLst/>
          </a:prstGeom>
        </p:spPr>
      </p:pic>
      <p:pic>
        <p:nvPicPr>
          <p:cNvPr id="7" name="Рисунок 6" descr="paper-pla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214686"/>
            <a:ext cx="432000" cy="432000"/>
          </a:xfrm>
          <a:prstGeom prst="rect">
            <a:avLst/>
          </a:prstGeom>
        </p:spPr>
      </p:pic>
      <p:pic>
        <p:nvPicPr>
          <p:cNvPr id="8" name="Рисунок 7" descr="gro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00504"/>
            <a:ext cx="432000" cy="432000"/>
          </a:xfrm>
          <a:prstGeom prst="rect">
            <a:avLst/>
          </a:prstGeom>
        </p:spPr>
      </p:pic>
      <p:pic>
        <p:nvPicPr>
          <p:cNvPr id="9" name="Рисунок 8" descr="intern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643446"/>
            <a:ext cx="396000" cy="396000"/>
          </a:xfrm>
          <a:prstGeom prst="rect">
            <a:avLst/>
          </a:prstGeom>
        </p:spPr>
      </p:pic>
      <p:pic>
        <p:nvPicPr>
          <p:cNvPr id="10" name="Рисунок 9" descr="ris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5214950"/>
            <a:ext cx="396000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8577" b="2792"/>
          <a:stretch>
            <a:fillRect/>
          </a:stretch>
        </p:blipFill>
        <p:spPr bwMode="auto">
          <a:xfrm>
            <a:off x="214282" y="1857364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t="4983" b="3275"/>
          <a:stretch>
            <a:fillRect/>
          </a:stretch>
        </p:blipFill>
        <p:spPr bwMode="auto">
          <a:xfrm>
            <a:off x="214282" y="4286256"/>
            <a:ext cx="62151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1500174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«Коммерческая недвижимость»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000504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«Готовый бизнес»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  <p:pic>
        <p:nvPicPr>
          <p:cNvPr id="14" name="Рисунок 13" descr="ПРАЙС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3500462" cy="40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Размещение объявлений в разделе «Коммерческая недвижимость» и Готовый бизнес» </a:t>
            </a:r>
            <a:r>
              <a:rPr lang="ru-RU" sz="1200" b="1" dirty="0" smtClean="0">
                <a:solidFill>
                  <a:srgbClr val="FF0000"/>
                </a:solidFill>
              </a:rPr>
              <a:t>для агентств</a:t>
            </a: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35808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hlinkClick r:id="rId3"/>
              </a:rPr>
              <a:t>ПРАЙС-ЛИСТ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40520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429124" y="1600200"/>
            <a:ext cx="3500462" cy="40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Баннерная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реклама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071678"/>
            <a:ext cx="45920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ПРАЙС.jpg">
            <a:hlinkClick r:id="rId3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35808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hlinkClick r:id="rId3"/>
              </a:rPr>
              <a:t>ПРАЙС-ЛИСТ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ПРАЙС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«Жилая недвижимость» </a:t>
            </a:r>
            <a:r>
              <a:rPr lang="ru-RU" sz="1200" b="1" dirty="0" smtClean="0">
                <a:solidFill>
                  <a:srgbClr val="FF0000"/>
                </a:solidFill>
              </a:rPr>
              <a:t>для собственников: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009900"/>
                </a:solidFill>
              </a:rPr>
              <a:t>стандартное объявление	</a:t>
            </a:r>
            <a:r>
              <a:rPr lang="ru-RU" sz="1200" dirty="0" smtClean="0"/>
              <a:t>	</a:t>
            </a:r>
            <a:r>
              <a:rPr lang="ru-RU" sz="1200" dirty="0" smtClean="0">
                <a:solidFill>
                  <a:srgbClr val="009900"/>
                </a:solidFill>
              </a:rPr>
              <a:t>бесплатно</a:t>
            </a:r>
          </a:p>
          <a:p>
            <a:r>
              <a:rPr lang="ru-RU" sz="1200" dirty="0" smtClean="0"/>
              <a:t>объявление	«</a:t>
            </a:r>
            <a:r>
              <a:rPr lang="ru-RU" sz="1200" dirty="0" err="1" smtClean="0"/>
              <a:t>премиум</a:t>
            </a:r>
            <a:r>
              <a:rPr lang="ru-RU" sz="1200" dirty="0" smtClean="0"/>
              <a:t>»		20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1 место	50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2 место	40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3 место	35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4 место	30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5 место	25 руб. / месяц</a:t>
            </a:r>
          </a:p>
          <a:p>
            <a:endParaRPr lang="ru-RU" sz="1200" dirty="0" smtClean="0"/>
          </a:p>
          <a:p>
            <a:r>
              <a:rPr lang="ru-RU" sz="1200" b="1" dirty="0" smtClean="0"/>
              <a:t>Размещение объявлений в разделе «Жилая недвижимость» </a:t>
            </a:r>
            <a:r>
              <a:rPr lang="ru-RU" sz="1200" b="1" dirty="0" smtClean="0">
                <a:solidFill>
                  <a:srgbClr val="FF0000"/>
                </a:solidFill>
              </a:rPr>
              <a:t>для агентств: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009900"/>
                </a:solidFill>
              </a:rPr>
              <a:t>бесплатная </a:t>
            </a:r>
            <a:r>
              <a:rPr lang="ru-RU" sz="1200" dirty="0" smtClean="0"/>
              <a:t>публикация стандартных объявлений </a:t>
            </a:r>
            <a:r>
              <a:rPr lang="ru-RU" sz="1200" dirty="0" smtClean="0">
                <a:solidFill>
                  <a:srgbClr val="009900"/>
                </a:solidFill>
              </a:rPr>
              <a:t>до 31.10.2020 г.</a:t>
            </a:r>
          </a:p>
          <a:p>
            <a:endParaRPr lang="ru-RU" sz="1200" dirty="0" smtClean="0"/>
          </a:p>
          <a:p>
            <a:r>
              <a:rPr lang="ru-RU" sz="1200" dirty="0" smtClean="0"/>
              <a:t>с 01.11.2020 г. по 31.12.2020 г. действует специальный тариф:</a:t>
            </a:r>
          </a:p>
          <a:p>
            <a:endParaRPr lang="ru-RU" sz="1200" dirty="0" smtClean="0"/>
          </a:p>
          <a:p>
            <a:r>
              <a:rPr lang="ru-RU" sz="1200" dirty="0" smtClean="0"/>
              <a:t>пакет «</a:t>
            </a:r>
            <a:r>
              <a:rPr lang="ru-RU" sz="1200" dirty="0" err="1" smtClean="0"/>
              <a:t>Безлимит</a:t>
            </a:r>
            <a:r>
              <a:rPr lang="ru-RU" sz="1200" dirty="0" smtClean="0"/>
              <a:t>», стандарт	100 руб. / месяц</a:t>
            </a:r>
          </a:p>
          <a:p>
            <a:r>
              <a:rPr lang="ru-RU" sz="1200" dirty="0" smtClean="0"/>
              <a:t>________</a:t>
            </a:r>
          </a:p>
          <a:p>
            <a:endParaRPr lang="ru-RU" sz="1200" dirty="0" smtClean="0"/>
          </a:p>
          <a:p>
            <a:r>
              <a:rPr lang="ru-RU" sz="1200" dirty="0" smtClean="0"/>
              <a:t>Возможна </a:t>
            </a:r>
            <a:r>
              <a:rPr lang="ru-RU" sz="1200" dirty="0" err="1" smtClean="0"/>
              <a:t>автовыгрузка</a:t>
            </a:r>
            <a:r>
              <a:rPr lang="ru-RU" sz="1200" dirty="0" smtClean="0"/>
              <a:t> ваших объявлений! </a:t>
            </a:r>
          </a:p>
          <a:p>
            <a:r>
              <a:rPr lang="ru-RU" sz="1200" dirty="0" smtClean="0"/>
              <a:t>Подойдёт постоянная активная ссылка в формате "Яндекс недвижимость".</a:t>
            </a:r>
          </a:p>
          <a:p>
            <a:endParaRPr lang="ru-RU" sz="1200" dirty="0" smtClean="0"/>
          </a:p>
          <a:p>
            <a:r>
              <a:rPr lang="ru-RU" sz="1200" b="1" dirty="0" smtClean="0">
                <a:solidFill>
                  <a:srgbClr val="FF0000"/>
                </a:solidFill>
              </a:rPr>
              <a:t>Бонус! </a:t>
            </a:r>
            <a:r>
              <a:rPr lang="ru-RU" sz="1200" dirty="0" smtClean="0"/>
              <a:t>При пакетном размещении объявлений три объявления будут бесплатно опубликованы в </a:t>
            </a:r>
            <a:r>
              <a:rPr lang="ru-RU" sz="1200" dirty="0" err="1" smtClean="0"/>
              <a:t>премиум-разделе</a:t>
            </a:r>
            <a:r>
              <a:rPr lang="ru-RU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f8a39de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764" y="2071678"/>
            <a:ext cx="1018236" cy="1000132"/>
          </a:xfrm>
          <a:prstGeom prst="rect">
            <a:avLst/>
          </a:prstGeom>
        </p:spPr>
      </p:pic>
      <p:pic>
        <p:nvPicPr>
          <p:cNvPr id="26" name="Рисунок 25" descr="c9df7de8.jpg"/>
          <p:cNvPicPr>
            <a:picLocks noChangeAspect="1"/>
          </p:cNvPicPr>
          <p:nvPr/>
        </p:nvPicPr>
        <p:blipFill>
          <a:blip r:embed="rId3"/>
          <a:srcRect t="10361" b="14381"/>
          <a:stretch>
            <a:fillRect/>
          </a:stretch>
        </p:blipFill>
        <p:spPr>
          <a:xfrm>
            <a:off x="6858016" y="3071810"/>
            <a:ext cx="1257663" cy="946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НАМ ДОВЕРЯЮТ НАШИ КЛИЕНТЫ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4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6" name="Рисунок 5" descr="261_hu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643050"/>
            <a:ext cx="1206694" cy="500066"/>
          </a:xfrm>
          <a:prstGeom prst="rect">
            <a:avLst/>
          </a:prstGeom>
        </p:spPr>
      </p:pic>
      <p:pic>
        <p:nvPicPr>
          <p:cNvPr id="7" name="Рисунок 6" descr="a_1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5" y="1643050"/>
            <a:ext cx="1714512" cy="382970"/>
          </a:xfrm>
          <a:prstGeom prst="rect">
            <a:avLst/>
          </a:prstGeom>
        </p:spPr>
      </p:pic>
      <p:pic>
        <p:nvPicPr>
          <p:cNvPr id="8" name="Рисунок 7" descr="1114554.jpeg"/>
          <p:cNvPicPr>
            <a:picLocks noChangeAspect="1"/>
          </p:cNvPicPr>
          <p:nvPr/>
        </p:nvPicPr>
        <p:blipFill>
          <a:blip r:embed="rId7" cstate="print"/>
          <a:srcRect t="24756" b="23681"/>
          <a:stretch>
            <a:fillRect/>
          </a:stretch>
        </p:blipFill>
        <p:spPr>
          <a:xfrm>
            <a:off x="3571868" y="1571612"/>
            <a:ext cx="1248741" cy="62828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 cstate="print"/>
          <a:srcRect t="6230" r="85070" b="71171"/>
          <a:stretch>
            <a:fillRect/>
          </a:stretch>
        </p:blipFill>
        <p:spPr bwMode="auto">
          <a:xfrm>
            <a:off x="6820293" y="1408438"/>
            <a:ext cx="10734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print"/>
          <a:srcRect l="20475" t="8709" r="56481" b="84384"/>
          <a:stretch>
            <a:fillRect/>
          </a:stretch>
        </p:blipFill>
        <p:spPr bwMode="auto">
          <a:xfrm>
            <a:off x="5000628" y="1643050"/>
            <a:ext cx="15875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dc_idc_group-pro-n.jpg"/>
          <p:cNvPicPr>
            <a:picLocks noChangeAspect="1"/>
          </p:cNvPicPr>
          <p:nvPr/>
        </p:nvPicPr>
        <p:blipFill>
          <a:blip r:embed="rId10" cstate="print"/>
          <a:srcRect t="8361" r="-654" b="8026"/>
          <a:stretch>
            <a:fillRect/>
          </a:stretch>
        </p:blipFill>
        <p:spPr>
          <a:xfrm>
            <a:off x="214282" y="2357430"/>
            <a:ext cx="1196675" cy="64294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1" cstate="print"/>
          <a:srcRect t="6306" r="76270" b="71087"/>
          <a:stretch>
            <a:fillRect/>
          </a:stretch>
        </p:blipFill>
        <p:spPr bwMode="auto">
          <a:xfrm>
            <a:off x="1714480" y="2285992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.png"/>
          <p:cNvPicPr>
            <a:picLocks noChangeAspect="1"/>
          </p:cNvPicPr>
          <p:nvPr/>
        </p:nvPicPr>
        <p:blipFill>
          <a:blip r:embed="rId12" cstate="print"/>
          <a:srcRect l="4687" t="28125" r="1562" b="25000"/>
          <a:stretch>
            <a:fillRect/>
          </a:stretch>
        </p:blipFill>
        <p:spPr>
          <a:xfrm>
            <a:off x="3286116" y="2428868"/>
            <a:ext cx="1643074" cy="79523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3" cstate="print"/>
          <a:srcRect t="6607" r="60688" b="75675"/>
          <a:stretch>
            <a:fillRect/>
          </a:stretch>
        </p:blipFill>
        <p:spPr bwMode="auto">
          <a:xfrm>
            <a:off x="5000628" y="2500306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4" cstate="print"/>
          <a:srcRect l="3744" t="21021" r="59502" b="62462"/>
          <a:stretch>
            <a:fillRect/>
          </a:stretch>
        </p:blipFill>
        <p:spPr bwMode="auto">
          <a:xfrm>
            <a:off x="214282" y="3143248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5" cstate="print"/>
          <a:srcRect t="7653" r="90259" b="84324"/>
          <a:stretch>
            <a:fillRect/>
          </a:stretch>
        </p:blipFill>
        <p:spPr bwMode="auto">
          <a:xfrm>
            <a:off x="2571736" y="3143248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lmax3.jpg"/>
          <p:cNvPicPr>
            <a:picLocks noChangeAspect="1"/>
          </p:cNvPicPr>
          <p:nvPr/>
        </p:nvPicPr>
        <p:blipFill>
          <a:blip r:embed="rId16" cstate="print"/>
          <a:srcRect t="32266" b="33118"/>
          <a:stretch>
            <a:fillRect/>
          </a:stretch>
        </p:blipFill>
        <p:spPr>
          <a:xfrm>
            <a:off x="4286248" y="3286124"/>
            <a:ext cx="1097210" cy="36818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7" cstate="print"/>
          <a:srcRect t="18318" r="69834" b="63635"/>
          <a:stretch>
            <a:fillRect/>
          </a:stretch>
        </p:blipFill>
        <p:spPr bwMode="auto">
          <a:xfrm>
            <a:off x="5572132" y="3357562"/>
            <a:ext cx="1275799" cy="3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качанные файлы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4282" y="3929066"/>
            <a:ext cx="1412966" cy="642942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9" cstate="print"/>
          <a:srcRect l="40059" t="25826" r="40768" b="57910"/>
          <a:stretch>
            <a:fillRect/>
          </a:stretch>
        </p:blipFill>
        <p:spPr bwMode="auto">
          <a:xfrm>
            <a:off x="1785918" y="3929066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24269480_w100_h100_log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00430" y="3857628"/>
            <a:ext cx="1467924" cy="71438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21" cstate="print"/>
          <a:srcRect l="2219" t="11411" r="48613" b="61849"/>
          <a:stretch>
            <a:fillRect/>
          </a:stretch>
        </p:blipFill>
        <p:spPr bwMode="auto">
          <a:xfrm>
            <a:off x="5143504" y="4071942"/>
            <a:ext cx="1573468" cy="4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качанные файлы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4857760"/>
            <a:ext cx="1544880" cy="492602"/>
          </a:xfrm>
          <a:prstGeom prst="rect">
            <a:avLst/>
          </a:prstGeom>
        </p:spPr>
      </p:pic>
      <p:pic>
        <p:nvPicPr>
          <p:cNvPr id="27" name="Рисунок 26" descr="1690119.png"/>
          <p:cNvPicPr>
            <a:picLocks noChangeAspect="1"/>
          </p:cNvPicPr>
          <p:nvPr/>
        </p:nvPicPr>
        <p:blipFill>
          <a:blip r:embed="rId23"/>
          <a:srcRect b="18691"/>
          <a:stretch>
            <a:fillRect/>
          </a:stretch>
        </p:blipFill>
        <p:spPr>
          <a:xfrm>
            <a:off x="1571604" y="4714884"/>
            <a:ext cx="1785950" cy="659508"/>
          </a:xfrm>
          <a:prstGeom prst="rect">
            <a:avLst/>
          </a:prstGeom>
        </p:spPr>
      </p:pic>
      <p:pic>
        <p:nvPicPr>
          <p:cNvPr id="28" name="Рисунок 27" descr="belpromstroi-teas.jpg"/>
          <p:cNvPicPr>
            <a:picLocks noChangeAspect="1"/>
          </p:cNvPicPr>
          <p:nvPr/>
        </p:nvPicPr>
        <p:blipFill>
          <a:blip r:embed="rId24"/>
          <a:srcRect t="36427" b="35897"/>
          <a:stretch>
            <a:fillRect/>
          </a:stretch>
        </p:blipFill>
        <p:spPr>
          <a:xfrm>
            <a:off x="3357554" y="4857760"/>
            <a:ext cx="2872153" cy="500786"/>
          </a:xfrm>
          <a:prstGeom prst="rect">
            <a:avLst/>
          </a:prstGeom>
        </p:spPr>
      </p:pic>
      <p:pic>
        <p:nvPicPr>
          <p:cNvPr id="22" name="Рисунок 21" descr="untitled-1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85852" y="5715016"/>
            <a:ext cx="1152124" cy="620961"/>
          </a:xfrm>
          <a:prstGeom prst="rect">
            <a:avLst/>
          </a:prstGeom>
        </p:spPr>
      </p:pic>
      <p:pic>
        <p:nvPicPr>
          <p:cNvPr id="29" name="Рисунок 28" descr="7 этажей.jpg"/>
          <p:cNvPicPr>
            <a:picLocks noChangeAspect="1"/>
          </p:cNvPicPr>
          <p:nvPr/>
        </p:nvPicPr>
        <p:blipFill>
          <a:blip r:embed="rId26"/>
          <a:srcRect t="11292" b="9667"/>
          <a:stretch>
            <a:fillRect/>
          </a:stretch>
        </p:blipFill>
        <p:spPr>
          <a:xfrm>
            <a:off x="7000892" y="4071942"/>
            <a:ext cx="1714512" cy="500066"/>
          </a:xfrm>
          <a:prstGeom prst="rect">
            <a:avLst/>
          </a:prstGeom>
        </p:spPr>
      </p:pic>
      <p:pic>
        <p:nvPicPr>
          <p:cNvPr id="30" name="Рисунок 29" descr="ан дианэст.png"/>
          <p:cNvPicPr>
            <a:picLocks noChangeAspect="1"/>
          </p:cNvPicPr>
          <p:nvPr/>
        </p:nvPicPr>
        <p:blipFill>
          <a:blip r:embed="rId27"/>
          <a:srcRect l="17361" t="37124" r="13194" b="37125"/>
          <a:stretch>
            <a:fillRect/>
          </a:stretch>
        </p:blipFill>
        <p:spPr>
          <a:xfrm>
            <a:off x="6786578" y="2428868"/>
            <a:ext cx="1428760" cy="571504"/>
          </a:xfrm>
          <a:prstGeom prst="rect">
            <a:avLst/>
          </a:prstGeom>
        </p:spPr>
      </p:pic>
      <p:pic>
        <p:nvPicPr>
          <p:cNvPr id="31" name="Рисунок 30" descr="АН Мариэлт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18574" y="5643578"/>
            <a:ext cx="1287532" cy="738185"/>
          </a:xfrm>
          <a:prstGeom prst="rect">
            <a:avLst/>
          </a:prstGeom>
        </p:spPr>
      </p:pic>
      <p:pic>
        <p:nvPicPr>
          <p:cNvPr id="32" name="Рисунок 31" descr="АН ОСОБЫЙ СТИЛЬ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29058" y="5786454"/>
            <a:ext cx="1724867" cy="595308"/>
          </a:xfrm>
          <a:prstGeom prst="rect">
            <a:avLst/>
          </a:prstGeom>
        </p:spPr>
      </p:pic>
      <p:pic>
        <p:nvPicPr>
          <p:cNvPr id="33" name="Рисунок 32" descr="АН ПАРТНЁР ДЛЯ ВСЕХ.jpeg"/>
          <p:cNvPicPr>
            <a:picLocks noChangeAspect="1"/>
          </p:cNvPicPr>
          <p:nvPr/>
        </p:nvPicPr>
        <p:blipFill>
          <a:blip r:embed="rId30" cstate="print"/>
          <a:srcRect l="28108" t="30475" r="28108" b="31623"/>
          <a:stretch>
            <a:fillRect/>
          </a:stretch>
        </p:blipFill>
        <p:spPr>
          <a:xfrm>
            <a:off x="142844" y="5715016"/>
            <a:ext cx="1000132" cy="611192"/>
          </a:xfrm>
          <a:prstGeom prst="rect">
            <a:avLst/>
          </a:prstGeom>
        </p:spPr>
      </p:pic>
      <p:pic>
        <p:nvPicPr>
          <p:cNvPr id="34" name="Рисунок 33" descr="ан эксперт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643570" y="5857892"/>
            <a:ext cx="1681663" cy="500066"/>
          </a:xfrm>
          <a:prstGeom prst="rect">
            <a:avLst/>
          </a:prstGeom>
        </p:spPr>
      </p:pic>
      <p:pic>
        <p:nvPicPr>
          <p:cNvPr id="35" name="Рисунок 34" descr="БГД.jpg"/>
          <p:cNvPicPr>
            <a:picLocks noChangeAspect="1"/>
          </p:cNvPicPr>
          <p:nvPr/>
        </p:nvPicPr>
        <p:blipFill>
          <a:blip r:embed="rId32"/>
          <a:srcRect l="10479" t="24687" r="8524" b="19062"/>
          <a:stretch>
            <a:fillRect/>
          </a:stretch>
        </p:blipFill>
        <p:spPr>
          <a:xfrm>
            <a:off x="7929586" y="4714884"/>
            <a:ext cx="1148503" cy="785818"/>
          </a:xfrm>
          <a:prstGeom prst="rect">
            <a:avLst/>
          </a:prstGeom>
        </p:spPr>
      </p:pic>
      <p:pic>
        <p:nvPicPr>
          <p:cNvPr id="36" name="Рисунок 35" descr="МОНТАЖЛЕГМАШ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43900" y="1428736"/>
            <a:ext cx="749788" cy="607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4857760"/>
            <a:ext cx="1670832" cy="443003"/>
          </a:xfrm>
          <a:prstGeom prst="rect">
            <a:avLst/>
          </a:prstGeom>
        </p:spPr>
      </p:pic>
      <p:pic>
        <p:nvPicPr>
          <p:cNvPr id="37" name="Рисунок 36" descr="МТС.jpg"/>
          <p:cNvPicPr>
            <a:picLocks noChangeAspect="1"/>
          </p:cNvPicPr>
          <p:nvPr/>
        </p:nvPicPr>
        <p:blipFill>
          <a:blip r:embed="rId35" cstate="print"/>
          <a:srcRect l="22656" t="31928" r="22656" b="31928"/>
          <a:stretch>
            <a:fillRect/>
          </a:stretch>
        </p:blipFill>
        <p:spPr>
          <a:xfrm>
            <a:off x="8072462" y="3357562"/>
            <a:ext cx="928694" cy="344943"/>
          </a:xfrm>
          <a:prstGeom prst="rect">
            <a:avLst/>
          </a:prstGeom>
        </p:spPr>
      </p:pic>
      <p:pic>
        <p:nvPicPr>
          <p:cNvPr id="38" name="Рисунок 37" descr="China Merchants.jpeg"/>
          <p:cNvPicPr>
            <a:picLocks noChangeAspect="1"/>
          </p:cNvPicPr>
          <p:nvPr/>
        </p:nvPicPr>
        <p:blipFill>
          <a:blip r:embed="rId36"/>
          <a:srcRect l="5468" t="32531" r="10156" b="32531"/>
          <a:stretch>
            <a:fillRect/>
          </a:stretch>
        </p:blipFill>
        <p:spPr>
          <a:xfrm>
            <a:off x="7358082" y="5786454"/>
            <a:ext cx="1785918" cy="49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СПАСИБО ЗА ВНИМАНИЕ!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/>
              <a:t>Проект «</a:t>
            </a:r>
            <a:r>
              <a:rPr lang="en-US" sz="2800" b="1" dirty="0" smtClean="0"/>
              <a:t>Megapolis-Real</a:t>
            </a:r>
            <a:r>
              <a:rPr lang="ru-RU" sz="2800" b="1" dirty="0" smtClean="0"/>
              <a:t>»</a:t>
            </a:r>
            <a:endParaRPr lang="en-US" sz="2800" b="1" dirty="0" smtClean="0"/>
          </a:p>
          <a:p>
            <a:pPr indent="0">
              <a:buNone/>
            </a:pPr>
            <a:r>
              <a:rPr lang="ru-RU" sz="1700" dirty="0" smtClean="0"/>
              <a:t>недвижимость </a:t>
            </a:r>
            <a:r>
              <a:rPr lang="ru-RU" sz="1700" dirty="0" smtClean="0"/>
              <a:t>в </a:t>
            </a:r>
            <a:r>
              <a:rPr lang="ru-RU" sz="1700" dirty="0" smtClean="0"/>
              <a:t>Беларуси</a:t>
            </a:r>
            <a:endParaRPr lang="en-US" sz="1700" dirty="0" smtClean="0"/>
          </a:p>
          <a:p>
            <a:pPr indent="0">
              <a:buNone/>
            </a:pPr>
            <a:endParaRPr lang="en-US" sz="1700" dirty="0" smtClean="0"/>
          </a:p>
          <a:p>
            <a:pPr indent="0">
              <a:buNone/>
            </a:pPr>
            <a:r>
              <a:rPr lang="ru-RU" sz="1700" b="1" dirty="0" smtClean="0"/>
              <a:t>Наши контакты:</a:t>
            </a:r>
          </a:p>
          <a:p>
            <a:pPr indent="0">
              <a:buNone/>
            </a:pPr>
            <a:endParaRPr lang="ru-RU" sz="1700" dirty="0" smtClean="0"/>
          </a:p>
          <a:p>
            <a:pPr indent="0">
              <a:buNone/>
            </a:pPr>
            <a:r>
              <a:rPr lang="ru-RU" sz="1700" dirty="0" smtClean="0"/>
              <a:t>	</a:t>
            </a:r>
            <a:r>
              <a:rPr lang="ru-RU" sz="1700" dirty="0" smtClean="0"/>
              <a:t>Республика </a:t>
            </a:r>
            <a:r>
              <a:rPr lang="ru-RU" sz="1700" dirty="0" smtClean="0"/>
              <a:t>Беларусь, г. Минск, </a:t>
            </a:r>
          </a:p>
          <a:p>
            <a:pPr indent="0">
              <a:buNone/>
            </a:pPr>
            <a:r>
              <a:rPr lang="ru-RU" sz="1700" dirty="0" smtClean="0"/>
              <a:t>	ул. </a:t>
            </a:r>
            <a:r>
              <a:rPr lang="ru-RU" sz="1700" dirty="0" err="1" smtClean="0"/>
              <a:t>Казинца</a:t>
            </a:r>
            <a:r>
              <a:rPr lang="ru-RU" sz="1700" dirty="0" smtClean="0"/>
              <a:t>, 11а, корпус А, офис 805</a:t>
            </a:r>
          </a:p>
          <a:p>
            <a:pPr indent="0">
              <a:buNone/>
            </a:pPr>
            <a:r>
              <a:rPr lang="ru-RU" sz="600" dirty="0" smtClean="0"/>
              <a:t> </a:t>
            </a:r>
            <a:endParaRPr lang="ru-RU" sz="600" dirty="0" smtClean="0"/>
          </a:p>
          <a:p>
            <a:pPr indent="0">
              <a:buNone/>
            </a:pPr>
            <a:r>
              <a:rPr lang="ru-RU" sz="1700" dirty="0" smtClean="0"/>
              <a:t>	</a:t>
            </a:r>
            <a:r>
              <a:rPr lang="en-US" sz="1700" dirty="0" smtClean="0"/>
              <a:t>sales@megapolis-reklama.by</a:t>
            </a:r>
            <a:endParaRPr lang="ru-RU" sz="1700" dirty="0" smtClean="0"/>
          </a:p>
          <a:p>
            <a:pPr indent="0">
              <a:buNone/>
            </a:pPr>
            <a:r>
              <a:rPr lang="ru-RU" sz="600" dirty="0" smtClean="0"/>
              <a:t> </a:t>
            </a:r>
            <a:endParaRPr lang="ru-RU" sz="600" dirty="0" smtClean="0"/>
          </a:p>
          <a:p>
            <a:pPr indent="0">
              <a:buNone/>
            </a:pPr>
            <a:r>
              <a:rPr lang="ru-RU" sz="1700" dirty="0" smtClean="0"/>
              <a:t>	</a:t>
            </a:r>
            <a:r>
              <a:rPr lang="en-US" sz="1700" dirty="0" smtClean="0"/>
              <a:t>+375 29 </a:t>
            </a:r>
            <a:r>
              <a:rPr lang="ru-RU" sz="1700" dirty="0" smtClean="0"/>
              <a:t>188 03 </a:t>
            </a:r>
            <a:r>
              <a:rPr lang="ru-RU" sz="1700" dirty="0" smtClean="0"/>
              <a:t>73</a:t>
            </a:r>
          </a:p>
          <a:p>
            <a:pPr indent="0">
              <a:buNone/>
            </a:pPr>
            <a:endParaRPr lang="ru-RU" sz="1700" dirty="0" smtClean="0"/>
          </a:p>
          <a:p>
            <a:pPr indent="0">
              <a:buNone/>
            </a:pPr>
            <a:r>
              <a:rPr lang="ru-RU" sz="1700" b="1" dirty="0" smtClean="0"/>
              <a:t>Мы с социальных сетях:</a:t>
            </a:r>
            <a:endParaRPr lang="ru-RU" sz="1700" b="1" dirty="0" smtClean="0"/>
          </a:p>
          <a:p>
            <a:pPr indent="0">
              <a:buNone/>
            </a:pPr>
            <a:endParaRPr lang="en-US" sz="1700" dirty="0" smtClean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71942"/>
            <a:ext cx="285752" cy="285752"/>
          </a:xfrm>
          <a:prstGeom prst="rect">
            <a:avLst/>
          </a:prstGeom>
        </p:spPr>
      </p:pic>
      <p:pic>
        <p:nvPicPr>
          <p:cNvPr id="7" name="Рисунок 6" descr="c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500570"/>
            <a:ext cx="285752" cy="285752"/>
          </a:xfrm>
          <a:prstGeom prst="rect">
            <a:avLst/>
          </a:prstGeom>
        </p:spPr>
      </p:pic>
      <p:pic>
        <p:nvPicPr>
          <p:cNvPr id="9" name="Рисунок 8" descr="placeholder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357562"/>
            <a:ext cx="285752" cy="285752"/>
          </a:xfrm>
          <a:prstGeom prst="rect">
            <a:avLst/>
          </a:prstGeom>
        </p:spPr>
      </p:pic>
      <p:pic>
        <p:nvPicPr>
          <p:cNvPr id="12" name="Рисунок 11" descr="fb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143512"/>
            <a:ext cx="540000" cy="540000"/>
          </a:xfrm>
          <a:prstGeom prst="rect">
            <a:avLst/>
          </a:prstGeom>
        </p:spPr>
      </p:pic>
      <p:pic>
        <p:nvPicPr>
          <p:cNvPr id="13" name="Рисунок 12" descr="tg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5143512"/>
            <a:ext cx="540000" cy="540000"/>
          </a:xfrm>
          <a:prstGeom prst="rect">
            <a:avLst/>
          </a:prstGeom>
        </p:spPr>
      </p:pic>
      <p:pic>
        <p:nvPicPr>
          <p:cNvPr id="14" name="Рисунок 13" descr="vk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5143512"/>
            <a:ext cx="540000" cy="540000"/>
          </a:xfrm>
          <a:prstGeom prst="rect">
            <a:avLst/>
          </a:prstGeom>
        </p:spPr>
      </p:pic>
      <p:pic>
        <p:nvPicPr>
          <p:cNvPr id="15" name="Рисунок 14" descr="ig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5143512"/>
            <a:ext cx="540000" cy="540000"/>
          </a:xfrm>
          <a:prstGeom prst="rect">
            <a:avLst/>
          </a:prstGeom>
        </p:spPr>
      </p:pic>
      <p:pic>
        <p:nvPicPr>
          <p:cNvPr id="16" name="Рисунок 15" descr="ok.pn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9388" y="5143512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О ПРОЕКТЕ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500" b="1" dirty="0" smtClean="0"/>
              <a:t>Портал </a:t>
            </a:r>
            <a:r>
              <a:rPr lang="ru-RU" sz="1500" b="1" dirty="0" err="1" smtClean="0"/>
              <a:t>megapolis-real.by</a:t>
            </a:r>
            <a:r>
              <a:rPr lang="ru-RU" sz="1500" dirty="0" smtClean="0"/>
              <a:t> – проект, специализирующийся на коммерческой недвижимости в Беларуси. С 2020 года мы начали развивать новое направление – жилая недвижимость в РБ.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У нас Вы сможете быстро найти актуальную информацию о купле-продаже и аренде офисных, торговых и складских помещений в Беларуси, об аренде и продаже домов, коттеджей и участков. Также на сайте опубликованы объявления о продаже и аренде квартир/комнат в РБ.  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У нас на сайте Вы также можете разместить своё объявление о предложении или поиске помещения.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На портале Вы найдёте подробную информацию об интересующем Вас объекте: фото, описание, его стоимость, а также контактные данные продавца или покупателя недвижимости для оперативной связи с ними. А благодаря премодерации Вы не потеряетесь в море спама, дублирующих друг друга объявлений и несуществующих объектов.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b="1" dirty="0" smtClean="0"/>
              <a:t>Цель нашего проекта </a:t>
            </a:r>
            <a:r>
              <a:rPr lang="ru-RU" sz="1500" dirty="0" smtClean="0"/>
              <a:t>– помочь каждому посетителю совершить выгодную для обеих сторон сделку по коммерческой недвижимости в Беларуси.</a:t>
            </a:r>
            <a:endParaRPr lang="ru-RU" sz="15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ПОЧЕМУ СТОИТ РАЗМЕЩАТЬ РЕКЛАМУ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835821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целевая аудитория:</a:t>
            </a:r>
            <a:r>
              <a:rPr lang="ru-RU" sz="1700" dirty="0" smtClean="0"/>
              <a:t> бизнесмены, руководители, инвесторы, агентства недвижимости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ручная </a:t>
            </a:r>
            <a:r>
              <a:rPr lang="ru-RU" sz="1700" b="1" dirty="0" err="1" smtClean="0"/>
              <a:t>модерация</a:t>
            </a:r>
            <a:r>
              <a:rPr lang="ru-RU" sz="1700" b="1" dirty="0" smtClean="0"/>
              <a:t> </a:t>
            </a:r>
            <a:r>
              <a:rPr lang="ru-RU" sz="1700" dirty="0" smtClean="0"/>
              <a:t>объявлений во избежание размещения  спама, вымышленных объектов и дублей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err="1" smtClean="0"/>
              <a:t>геотаргетинг</a:t>
            </a:r>
            <a:r>
              <a:rPr lang="ru-RU" sz="1700" dirty="0" smtClean="0"/>
              <a:t> по областям РБ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структурированное описание объекта недвижимости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постоянно растущая целевая аудитория за счет </a:t>
            </a:r>
            <a:r>
              <a:rPr lang="ru-RU" sz="1700" b="1" dirty="0" smtClean="0"/>
              <a:t>активной рекламы</a:t>
            </a:r>
            <a:r>
              <a:rPr lang="ru-RU" sz="1700" dirty="0" smtClean="0"/>
              <a:t> (TV, радио, интернет, рассылки, аналитические статьи)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персональный менеджер-консультант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оперативное размещение рекламы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удобная </a:t>
            </a:r>
            <a:r>
              <a:rPr lang="ru-RU" sz="1700" b="1" dirty="0" smtClean="0"/>
              <a:t>навигация</a:t>
            </a:r>
            <a:r>
              <a:rPr lang="ru-RU" sz="1700" dirty="0" smtClean="0"/>
              <a:t>, круглосуточная связь через функцию "отправить запрос"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463389" cy="360000"/>
          </a:xfrm>
          <a:prstGeom prst="rect">
            <a:avLst/>
          </a:prstGeom>
        </p:spPr>
      </p:pic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350841" cy="396000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714" y="3318752"/>
            <a:ext cx="437634" cy="39600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623" y="3786190"/>
            <a:ext cx="386287" cy="360000"/>
          </a:xfrm>
          <a:prstGeom prst="rect">
            <a:avLst/>
          </a:prstGeom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214818"/>
            <a:ext cx="312141" cy="360000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000636"/>
            <a:ext cx="516561" cy="417777"/>
          </a:xfrm>
          <a:prstGeom prst="rect">
            <a:avLst/>
          </a:prstGeom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485" y="5500702"/>
            <a:ext cx="352425" cy="374014"/>
          </a:xfrm>
          <a:prstGeom prst="rect">
            <a:avLst/>
          </a:prstGeom>
        </p:spPr>
      </p:pic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929329"/>
            <a:ext cx="448594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РЕКЛАМНЫЕ ВОЗМОЖНОСТИ ПОРТАЛА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1700" dirty="0" smtClean="0"/>
              <a:t>На портале </a:t>
            </a:r>
            <a:r>
              <a:rPr lang="ru-RU" sz="1700" b="1" dirty="0" err="1" smtClean="0"/>
              <a:t>Megapolis-real.by</a:t>
            </a:r>
            <a:r>
              <a:rPr lang="ru-RU" sz="1700" dirty="0" smtClean="0"/>
              <a:t> Вы можете разместить объявления по следующим категориям:</a:t>
            </a:r>
          </a:p>
          <a:p>
            <a:pPr indent="0">
              <a:buNone/>
            </a:pPr>
            <a:endParaRPr lang="ru-RU" sz="1700" b="1" dirty="0"/>
          </a:p>
          <a:p>
            <a:pPr indent="0">
              <a:buNone/>
            </a:pP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7" name="Рисунок 6" descr="ГБ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143380"/>
            <a:ext cx="3517392" cy="457200"/>
          </a:xfrm>
          <a:prstGeom prst="rect">
            <a:avLst/>
          </a:prstGeom>
        </p:spPr>
      </p:pic>
      <p:pic>
        <p:nvPicPr>
          <p:cNvPr id="8" name="Рисунок 7" descr="КВАРТИРЫ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857760"/>
            <a:ext cx="3517392" cy="457200"/>
          </a:xfrm>
          <a:prstGeom prst="rect">
            <a:avLst/>
          </a:prstGeom>
        </p:spPr>
      </p:pic>
      <p:pic>
        <p:nvPicPr>
          <p:cNvPr id="9" name="Рисунок 8" descr="КОТТЕДЖИ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4857760"/>
            <a:ext cx="3517392" cy="457200"/>
          </a:xfrm>
          <a:prstGeom prst="rect">
            <a:avLst/>
          </a:prstGeom>
        </p:spPr>
      </p:pic>
      <p:pic>
        <p:nvPicPr>
          <p:cNvPr id="10" name="Рисунок 9" descr="ОФИСЫ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2643182"/>
            <a:ext cx="3517392" cy="457200"/>
          </a:xfrm>
          <a:prstGeom prst="rect">
            <a:avLst/>
          </a:prstGeom>
        </p:spPr>
      </p:pic>
      <p:pic>
        <p:nvPicPr>
          <p:cNvPr id="11" name="Рисунок 10" descr="СКЛАДЫ.jp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3400428"/>
            <a:ext cx="3517392" cy="457200"/>
          </a:xfrm>
          <a:prstGeom prst="rect">
            <a:avLst/>
          </a:prstGeom>
        </p:spPr>
      </p:pic>
      <p:pic>
        <p:nvPicPr>
          <p:cNvPr id="12" name="Рисунок 11" descr="ТОРГОВЛЯ.jpg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786" y="3400428"/>
            <a:ext cx="3517392" cy="457200"/>
          </a:xfrm>
          <a:prstGeom prst="rect">
            <a:avLst/>
          </a:prstGeom>
        </p:spPr>
      </p:pic>
      <p:pic>
        <p:nvPicPr>
          <p:cNvPr id="13" name="Рисунок 12" descr="ЮРАДРЕС.jpg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00562" y="2643182"/>
            <a:ext cx="3517392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ПОСЕЩАЕМОСТЬ </a:t>
            </a:r>
            <a:endParaRPr lang="ru-RU" sz="2800" b="1" dirty="0">
              <a:solidFill>
                <a:srgbClr val="FF66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971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154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54 000 уникальных посетителей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240 000 просмотров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2 000 уникальных посетителей в день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9 000 просмотров в сутки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928934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Посещаемость портала с 01.01.2020 по 31.07.2020 по данным Яндекс Метрика:</a:t>
            </a:r>
            <a:endParaRPr lang="ru-RU" sz="1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86124"/>
            <a:ext cx="8858312" cy="340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ИСТОЧНИКИ ТРАФИКА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ru-RU" sz="1700" dirty="0" smtClean="0"/>
              <a:t>Мы постоянно работаем над привлечением целевой аудитории на портал.</a:t>
            </a:r>
          </a:p>
          <a:p>
            <a:pPr marL="180000" indent="0">
              <a:spcBef>
                <a:spcPts val="0"/>
              </a:spcBef>
              <a:buNone/>
            </a:pPr>
            <a:endParaRPr lang="ru-RU" sz="1700" dirty="0" smtClean="0"/>
          </a:p>
          <a:p>
            <a:pPr marL="180000" indent="0">
              <a:spcBef>
                <a:spcPts val="0"/>
              </a:spcBef>
              <a:buNone/>
            </a:pPr>
            <a:r>
              <a:rPr lang="ru-RU" sz="1700" dirty="0" smtClean="0"/>
              <a:t>Для этого мы: </a:t>
            </a:r>
          </a:p>
          <a:p>
            <a:pPr marL="180000" indent="0">
              <a:spcBef>
                <a:spcPts val="0"/>
              </a:spcBef>
              <a:buNone/>
            </a:pPr>
            <a:endParaRPr lang="ru-RU" sz="1700" dirty="0" smtClean="0"/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b="1" dirty="0" smtClean="0"/>
              <a:t>размещаем контекстную рекламу </a:t>
            </a:r>
            <a:r>
              <a:rPr lang="ru-RU" sz="1700" dirty="0" smtClean="0"/>
              <a:t>по высокочастотным запросам на поиске Яндекс и </a:t>
            </a:r>
            <a:r>
              <a:rPr lang="ru-RU" sz="1700" dirty="0" err="1" smtClean="0"/>
              <a:t>Google</a:t>
            </a:r>
            <a:endParaRPr lang="ru-RU" sz="1700" dirty="0" smtClean="0"/>
          </a:p>
          <a:p>
            <a:pPr marL="1800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размещаем </a:t>
            </a:r>
            <a:r>
              <a:rPr lang="ru-RU" sz="1700" b="1" dirty="0" smtClean="0"/>
              <a:t>рекламные баннеры</a:t>
            </a:r>
            <a:r>
              <a:rPr lang="ru-RU" sz="1700" dirty="0" smtClean="0"/>
              <a:t> на сторонних ресурсах через партнерские программы </a:t>
            </a:r>
            <a:r>
              <a:rPr lang="ru-RU" sz="1700" dirty="0" err="1" smtClean="0"/>
              <a:t>Яндекса</a:t>
            </a:r>
            <a:r>
              <a:rPr lang="ru-RU" sz="1700" dirty="0" smtClean="0"/>
              <a:t> и </a:t>
            </a:r>
            <a:r>
              <a:rPr lang="ru-RU" sz="1700" dirty="0" err="1" smtClean="0"/>
              <a:t>Google</a:t>
            </a:r>
            <a:endParaRPr lang="ru-RU" sz="1700" dirty="0" smtClean="0"/>
          </a:p>
          <a:p>
            <a:pPr marL="1800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размещаем </a:t>
            </a:r>
            <a:r>
              <a:rPr lang="ru-RU" sz="1700" b="1" dirty="0" smtClean="0"/>
              <a:t>рекламу на радио </a:t>
            </a:r>
            <a:r>
              <a:rPr lang="ru-RU" sz="1700" dirty="0" smtClean="0"/>
              <a:t>«Легенды </a:t>
            </a:r>
            <a:r>
              <a:rPr lang="en-US" sz="1700" dirty="0" smtClean="0"/>
              <a:t>FM</a:t>
            </a:r>
            <a:r>
              <a:rPr lang="ru-RU" sz="1700" dirty="0" smtClean="0"/>
              <a:t>»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проводим </a:t>
            </a:r>
            <a:r>
              <a:rPr lang="ru-RU" sz="1700" b="1" dirty="0" smtClean="0"/>
              <a:t>email-рассылки</a:t>
            </a:r>
            <a:r>
              <a:rPr lang="ru-RU" sz="1700" dirty="0" smtClean="0"/>
              <a:t>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ведем группы в социальных сетях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пишем </a:t>
            </a:r>
            <a:r>
              <a:rPr lang="ru-RU" sz="1700" b="1" dirty="0" smtClean="0"/>
              <a:t>статьи</a:t>
            </a:r>
            <a:r>
              <a:rPr lang="ru-RU" sz="1700" dirty="0" smtClean="0"/>
              <a:t> и </a:t>
            </a:r>
            <a:r>
              <a:rPr lang="ru-RU" sz="1700" b="1" dirty="0" smtClean="0"/>
              <a:t>аналитические обзоры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принимаем активное участие в тематических конференциях, семинарах, бизнес тренингах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РАСПРЕДЕЛЕНИЕ ТРАФИКА ПО КАНАЛАМ</a:t>
            </a:r>
            <a:endParaRPr lang="ru-RU" sz="24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01.09.2019 по 30.09.2019</a:t>
            </a:r>
            <a:endParaRPr lang="ru-RU" sz="1000" dirty="0"/>
          </a:p>
        </p:txBody>
      </p:sp>
      <p:pic>
        <p:nvPicPr>
          <p:cNvPr id="9" name="Рисунок 8" descr="Без имени-1.jpg"/>
          <p:cNvPicPr>
            <a:picLocks noChangeAspect="1"/>
          </p:cNvPicPr>
          <p:nvPr/>
        </p:nvPicPr>
        <p:blipFill>
          <a:blip r:embed="rId3"/>
          <a:srcRect l="12499" r="9723"/>
          <a:stretch>
            <a:fillRect/>
          </a:stretch>
        </p:blipFill>
        <p:spPr>
          <a:xfrm>
            <a:off x="785786" y="2000240"/>
            <a:ext cx="4000528" cy="38141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496"/>
            <a:ext cx="27744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85720" y="378619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24,2%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471488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63,9%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215186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6,59%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28" y="171448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1,77%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0491" y="1571612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1,6%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6050" y="164305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j-lt"/>
                <a:ea typeface="Roboto" pitchFamily="2" charset="0"/>
                <a:cs typeface="Roboto" pitchFamily="2" charset="0"/>
              </a:rPr>
              <a:t>1,94%</a:t>
            </a:r>
            <a:endParaRPr lang="ru-RU" sz="1200" dirty="0">
              <a:latin typeface="+mj-lt"/>
              <a:ea typeface="Roboto" pitchFamily="2" charset="0"/>
              <a:cs typeface="Roboto" pitchFamily="2" charset="0"/>
            </a:endParaRPr>
          </a:p>
        </p:txBody>
      </p:sp>
      <p:cxnSp>
        <p:nvCxnSpPr>
          <p:cNvPr id="40" name="Прямая соединительная линия 39"/>
          <p:cNvCxnSpPr>
            <a:endCxn id="14" idx="1"/>
          </p:cNvCxnSpPr>
          <p:nvPr/>
        </p:nvCxnSpPr>
        <p:spPr>
          <a:xfrm>
            <a:off x="4071934" y="4572008"/>
            <a:ext cx="428628" cy="281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3" idx="3"/>
          </p:cNvCxnSpPr>
          <p:nvPr/>
        </p:nvCxnSpPr>
        <p:spPr>
          <a:xfrm>
            <a:off x="904800" y="3924690"/>
            <a:ext cx="452490" cy="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5" idx="3"/>
          </p:cNvCxnSpPr>
          <p:nvPr/>
        </p:nvCxnSpPr>
        <p:spPr>
          <a:xfrm rot="10800000">
            <a:off x="1547742" y="2290370"/>
            <a:ext cx="309614" cy="28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16" idx="3"/>
          </p:cNvCxnSpPr>
          <p:nvPr/>
        </p:nvCxnSpPr>
        <p:spPr>
          <a:xfrm rot="16200000" flipV="1">
            <a:off x="1962325" y="2033771"/>
            <a:ext cx="50444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7" idx="2"/>
          </p:cNvCxnSpPr>
          <p:nvPr/>
        </p:nvCxnSpPr>
        <p:spPr>
          <a:xfrm rot="16200000" flipV="1">
            <a:off x="2255235" y="2040929"/>
            <a:ext cx="437381" cy="52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2571737" y="2000240"/>
            <a:ext cx="428629" cy="142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ПОСЕЩАЕМОСТЬ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3571900" cy="1214446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3-4 стр.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число страниц, просмотренных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рамках одного посещения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643314"/>
          <a:ext cx="3048000" cy="7924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3-6 мин.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время проведённое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 сайте посетителями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5143512"/>
          <a:ext cx="3048000" cy="5791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Более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новых посетителей ежемесячно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185736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Пол: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21481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Возраст: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01.01.2020 по 31.07.2020</a:t>
            </a:r>
            <a:endParaRPr lang="ru-RU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4590" r="1639"/>
          <a:stretch>
            <a:fillRect/>
          </a:stretch>
        </p:blipFill>
        <p:spPr bwMode="auto">
          <a:xfrm>
            <a:off x="6286512" y="2714621"/>
            <a:ext cx="35719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643702" y="2786058"/>
            <a:ext cx="22145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мужской – 100 539</a:t>
            </a:r>
          </a:p>
          <a:p>
            <a:r>
              <a:rPr lang="ru-RU" sz="1000" dirty="0" smtClean="0"/>
              <a:t> </a:t>
            </a:r>
          </a:p>
          <a:p>
            <a:r>
              <a:rPr lang="ru-RU" sz="1400" dirty="0" smtClean="0"/>
              <a:t>женский – 119 319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285992"/>
            <a:ext cx="2071702" cy="199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071934" y="314324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48,2%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314324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51,8%</a:t>
            </a:r>
            <a:endParaRPr lang="ru-RU" sz="1200" dirty="0"/>
          </a:p>
        </p:txBody>
      </p:sp>
      <p:pic>
        <p:nvPicPr>
          <p:cNvPr id="21" name="Рисунок 20" descr="Без имени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4572008"/>
            <a:ext cx="2071702" cy="1967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786322"/>
            <a:ext cx="1285884" cy="16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АУДИТОРИЯ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6309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География (РБ)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4884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Тип устройств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643050"/>
            <a:ext cx="138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Интересы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01.01.2020 по 31.07.2020</a:t>
            </a:r>
            <a:endParaRPr lang="ru-RU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43116"/>
            <a:ext cx="22338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428868"/>
            <a:ext cx="2239156" cy="18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31" y="4929198"/>
            <a:ext cx="201452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20" y="571501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40,1%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571501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57,5%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335756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84,8%</a:t>
            </a:r>
            <a:endParaRPr lang="ru-RU" sz="1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143512"/>
            <a:ext cx="11239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Без имени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543" y="2071678"/>
            <a:ext cx="3004457" cy="298544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 t="6349" r="2742"/>
          <a:stretch>
            <a:fillRect/>
          </a:stretch>
        </p:blipFill>
        <p:spPr bwMode="auto">
          <a:xfrm>
            <a:off x="4038095" y="4429132"/>
            <a:ext cx="2534169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143636" y="235743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8,05%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300037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9,86%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643570" y="3857628"/>
            <a:ext cx="60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11,1%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4786322"/>
            <a:ext cx="60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11,2%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536333" y="4429132"/>
            <a:ext cx="60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11,2%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572396" y="4929198"/>
            <a:ext cx="60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11,2%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24920" y="307181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14,1%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286776" y="228599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15,7%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00892" y="192880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7,56%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535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О ПРОЕКТЕ</vt:lpstr>
      <vt:lpstr>ПОЧЕМУ СТОИТ РАЗМЕЩАТЬ РЕКЛАМУ</vt:lpstr>
      <vt:lpstr>РЕКЛАМНЫЕ ВОЗМОЖНОСТИ ПОРТАЛА</vt:lpstr>
      <vt:lpstr>ПОСЕЩАЕМОСТЬ </vt:lpstr>
      <vt:lpstr>ИСТОЧНИКИ ТРАФИКА</vt:lpstr>
      <vt:lpstr>РАСПРЕДЕЛЕНИЕ ТРАФИКА ПО КАНАЛАМ</vt:lpstr>
      <vt:lpstr>ПОСЕЩАЕМОСТЬ</vt:lpstr>
      <vt:lpstr>АУДИТОРИЯ</vt:lpstr>
      <vt:lpstr>Что Вы получаете, оплатив размещение на портале megapolis-real.by?</vt:lpstr>
      <vt:lpstr>ПУБЛИКАЦИЯ ОБЪЯВЛЕНИЙ</vt:lpstr>
      <vt:lpstr>ПУБЛИКАЦИЯ ОБЪЯВЛЕНИЙ</vt:lpstr>
      <vt:lpstr>ПУБЛИКАЦИЯ ОБЪЯВЛЕНИЙ</vt:lpstr>
      <vt:lpstr>НАМ ДОВЕРЯЮТ НАШИ КЛИЕНТЫ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 Кумко</dc:creator>
  <cp:lastModifiedBy>Наталия Кумко</cp:lastModifiedBy>
  <cp:revision>47</cp:revision>
  <dcterms:created xsi:type="dcterms:W3CDTF">2019-10-11T07:56:41Z</dcterms:created>
  <dcterms:modified xsi:type="dcterms:W3CDTF">2020-09-17T11:41:04Z</dcterms:modified>
</cp:coreProperties>
</file>